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89" r:id="rId2"/>
    <p:sldId id="279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4FF9411-54DF-465B-A4DF-8A763663E805}">
          <p14:sldIdLst>
            <p14:sldId id="289"/>
            <p14:sldId id="279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</p14:sldIdLst>
        </p14:section>
        <p14:section name="Untitled Section" id="{44B6C08F-D793-4E8F-ADA8-4FC5CE20214E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ssigan A." initials="KA" lastIdx="1" clrIdx="0">
    <p:extLst>
      <p:ext uri="{19B8F6BF-5375-455C-9EA6-DF929625EA0E}">
        <p15:presenceInfo xmlns:p15="http://schemas.microsoft.com/office/powerpoint/2012/main" userId="b096acc698c855b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BBF1"/>
    <a:srgbClr val="0EB3F0"/>
    <a:srgbClr val="0B1245"/>
    <a:srgbClr val="0DBDE5"/>
    <a:srgbClr val="000000"/>
    <a:srgbClr val="FEFEFE"/>
    <a:srgbClr val="111111"/>
    <a:srgbClr val="0E76BC"/>
    <a:srgbClr val="F36523"/>
    <a:srgbClr val="008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94684" autoAdjust="0"/>
  </p:normalViewPr>
  <p:slideViewPr>
    <p:cSldViewPr snapToGrid="0">
      <p:cViewPr varScale="1">
        <p:scale>
          <a:sx n="85" d="100"/>
          <a:sy n="85" d="100"/>
        </p:scale>
        <p:origin x="90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E206F-AEAE-4FF6-B922-BDFE5D95A223}" type="datetimeFigureOut">
              <a:rPr lang="en-US" smtClean="0"/>
              <a:t>12/14/2025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70F5FD-C375-44B2-8A85-2859F2C92E6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200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oundRect">
            <a:avLst>
              <a:gd name="adj" fmla="val 0"/>
            </a:avLst>
          </a:prstGeom>
          <a:solidFill>
            <a:schemeClr val="accent1"/>
          </a:solidFill>
        </p:spPr>
        <p:txBody>
          <a:bodyPr anchor="ctr" anchorCtr="0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8B99-7A0A-4DE9-9470-D44C8FAE1F7C}" type="datetime1">
              <a:rPr lang="en-US" smtClean="0"/>
              <a:t>12/14/2025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024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CB8A-023A-4F62-BD3F-CDC9AD6770AC}" type="datetime1">
              <a:rPr lang="en-US" smtClean="0"/>
              <a:t>12/14/2025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907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9888F-2FF9-4244-A54A-5A8349CC6093}" type="datetime1">
              <a:rPr lang="en-US" smtClean="0"/>
              <a:t>12/14/2025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5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04C68-0E96-4D5D-8A70-A3368683187D}" type="datetime1">
              <a:rPr lang="en-US" smtClean="0"/>
              <a:t>12/14/2025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029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B7415-8C34-4CCD-B194-DD615D7588D6}" type="datetime1">
              <a:rPr lang="en-US" smtClean="0"/>
              <a:t>12/14/2025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406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423512"/>
            <a:ext cx="6673850" cy="583372"/>
          </a:xfrm>
          <a:prstGeom prst="roundRect">
            <a:avLst>
              <a:gd name="adj" fmla="val 50000"/>
            </a:avLst>
          </a:prstGeom>
          <a:solidFill>
            <a:srgbClr val="85CC18"/>
          </a:solidFill>
        </p:spPr>
        <p:txBody>
          <a:bodyPr lIns="182880" tIns="45720" rIns="182880" bIns="0">
            <a:norm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D1D71-2178-4C3D-B04A-8CD882A3746A}" type="datetime1">
              <a:rPr lang="en-US" smtClean="0"/>
              <a:t>12/14/2025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25174" y="6356350"/>
            <a:ext cx="367666" cy="365125"/>
          </a:xfrm>
        </p:spPr>
        <p:txBody>
          <a:bodyPr lIns="0" rIns="0"/>
          <a:lstStyle>
            <a:lvl1pPr algn="ctr">
              <a:defRPr sz="900"/>
            </a:lvl1pPr>
          </a:lstStyle>
          <a:p>
            <a:fld id="{3DE3E19F-02C1-4219-A00A-045ED18507E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285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42105"/>
            <a:ext cx="6673850" cy="549275"/>
          </a:xfrm>
          <a:prstGeom prst="roundRect">
            <a:avLst>
              <a:gd name="adj" fmla="val 50000"/>
            </a:avLst>
          </a:prstGeom>
          <a:solidFill>
            <a:srgbClr val="85CC18"/>
          </a:solidFill>
        </p:spPr>
        <p:txBody>
          <a:bodyPr lIns="182880" tIns="182880" bIns="18288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11AC-C470-4570-ABE6-3600ED597D40}" type="datetime1">
              <a:rPr lang="en-US" smtClean="0"/>
              <a:t>12/14/2025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25174" y="6356350"/>
            <a:ext cx="367666" cy="365125"/>
          </a:xfrm>
        </p:spPr>
        <p:txBody>
          <a:bodyPr lIns="0" rIns="0"/>
          <a:lstStyle>
            <a:lvl1pPr algn="ctr">
              <a:defRPr sz="900"/>
            </a:lvl1pPr>
          </a:lstStyle>
          <a:p>
            <a:fld id="{3DE3E19F-02C1-4219-A00A-045ED18507E8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523893" y="1353136"/>
            <a:ext cx="1920924" cy="1920924"/>
          </a:xfrm>
          <a:prstGeom prst="flowChartConnector">
            <a:avLst/>
          </a:prstGeom>
          <a:ln w="28575">
            <a:noFill/>
            <a:prstDash val="lgDashDot"/>
          </a:ln>
        </p:spPr>
        <p:txBody>
          <a:bodyPr/>
          <a:lstStyle/>
          <a:p>
            <a:endParaRPr lang="en-US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284738" y="1404797"/>
            <a:ext cx="1920924" cy="1920924"/>
          </a:xfrm>
          <a:prstGeom prst="flowChartConnector">
            <a:avLst/>
          </a:prstGeom>
          <a:ln w="28575">
            <a:noFill/>
            <a:prstDash val="lgDashDot"/>
          </a:ln>
        </p:spPr>
        <p:txBody>
          <a:bodyPr/>
          <a:lstStyle/>
          <a:p>
            <a:endParaRPr lang="en-US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523893" y="3820880"/>
            <a:ext cx="1920924" cy="1920924"/>
          </a:xfrm>
          <a:prstGeom prst="flowChartConnector">
            <a:avLst/>
          </a:prstGeom>
          <a:ln w="28575">
            <a:noFill/>
            <a:prstDash val="lgDashDot"/>
          </a:ln>
        </p:spPr>
        <p:txBody>
          <a:bodyPr/>
          <a:lstStyle/>
          <a:p>
            <a:endParaRPr lang="en-US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3284738" y="3895609"/>
            <a:ext cx="1920924" cy="1920924"/>
          </a:xfrm>
          <a:prstGeom prst="flowChartConnector">
            <a:avLst/>
          </a:prstGeom>
          <a:ln w="28575">
            <a:noFill/>
            <a:prstDash val="lgDashDot"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05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FEDF2-9AD2-42FB-BBF9-B029EE0482A5}" type="datetime1">
              <a:rPr lang="en-US" smtClean="0"/>
              <a:t>12/14/2025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137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7AB78-458C-428E-9B21-08D887B37152}" type="datetime1">
              <a:rPr lang="en-US" smtClean="0"/>
              <a:t>12/14/2025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145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59F5E-5DF6-447C-9018-1F4B9AE1F1C2}" type="datetime1">
              <a:rPr lang="en-US" smtClean="0"/>
              <a:t>12/14/2025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26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67F2-C8FA-414B-97F2-34B22EF016A7}" type="datetime1">
              <a:rPr lang="en-US" smtClean="0"/>
              <a:t>12/14/2025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588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2BBC1-A37A-4FA8-9513-87155B7F1A02}" type="datetime1">
              <a:rPr lang="en-US" smtClean="0"/>
              <a:t>12/14/2025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656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7B693-5664-4A88-B7A8-4BBACE0BB59F}" type="datetime1">
              <a:rPr lang="en-US" smtClean="0"/>
              <a:t>12/14/2025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429250" y="1724025"/>
            <a:ext cx="1333500" cy="1333500"/>
          </a:xfrm>
          <a:prstGeom prst="flowChartConnector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82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400" y="418305"/>
            <a:ext cx="6435726" cy="64849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effectLst>
            <a:outerShdw blurRad="152400" sx="102000" sy="102000" algn="ctr" rotWithShape="0">
              <a:prstClr val="black">
                <a:alpha val="14000"/>
              </a:prstClr>
            </a:outerShdw>
          </a:effectLst>
        </p:spPr>
        <p:txBody>
          <a:bodyPr vert="horz" lIns="182880" tIns="457200" rIns="91440" bIns="365760" rtlCol="0" anchor="ctr">
            <a:noAutofit/>
          </a:bodyPr>
          <a:lstStyle/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7494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3DB49-9C6D-4A55-990A-C87098EE3D27}" type="datetime1">
              <a:rPr lang="en-US" smtClean="0"/>
              <a:t>12/14/2025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25175" y="6356350"/>
            <a:ext cx="360046" cy="365125"/>
          </a:xfrm>
          <a:prstGeom prst="flowChartConnector">
            <a:avLst/>
          </a:prstGeom>
          <a:solidFill>
            <a:srgbClr val="85CC18"/>
          </a:solidFill>
        </p:spPr>
        <p:txBody>
          <a:bodyPr vert="horz" lIns="0" tIns="45720" rIns="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3DE3E19F-02C1-4219-A00A-045ED18507E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628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60" r:id="rId9"/>
    <p:sldLayoutId id="2147483656" r:id="rId10"/>
    <p:sldLayoutId id="2147483657" r:id="rId11"/>
    <p:sldLayoutId id="2147483658" r:id="rId12"/>
    <p:sldLayoutId id="2147483659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600" kern="1200" dirty="0" smtClean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5784ED9C-FA5F-F37E-0D32-A5211214DDDA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E1F9609-A5FC-711D-2F07-53597BA4A3D6}"/>
              </a:ext>
            </a:extLst>
          </p:cNvPr>
          <p:cNvSpPr txBox="1"/>
          <p:nvPr/>
        </p:nvSpPr>
        <p:spPr>
          <a:xfrm>
            <a:off x="2293214" y="2206169"/>
            <a:ext cx="760557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6000" b="1" dirty="0">
                <a:solidFill>
                  <a:srgbClr val="2ABBF1"/>
                </a:solidFill>
                <a:latin typeface="Source Sans 3" panose="020B0303030403020204" pitchFamily="34" charset="0"/>
              </a:rPr>
              <a:t>Environnement de développement VBA (VBE)</a:t>
            </a:r>
            <a:endParaRPr lang="en-GH" sz="60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18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B8CCEB-8799-CA8C-5229-CDF76E0292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5B929144-B712-C8DA-02B8-39E5C872B891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3F9DFFB-FDDB-C8D7-3A1D-A4827DDF56A9}"/>
              </a:ext>
            </a:extLst>
          </p:cNvPr>
          <p:cNvSpPr txBox="1"/>
          <p:nvPr/>
        </p:nvSpPr>
        <p:spPr>
          <a:xfrm>
            <a:off x="628296" y="2682426"/>
            <a:ext cx="109354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olidFill>
                  <a:srgbClr val="2ABBF1"/>
                </a:solidFill>
                <a:latin typeface="Source Sans 3" panose="020B0303030403020204" pitchFamily="34" charset="0"/>
              </a:rPr>
              <a:t>Notions de Programmation Orientée Objet (POO) dans Excel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09C7D7-8507-9A75-1B72-6BEA0D481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7" y="342105"/>
            <a:ext cx="975042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en-GB" dirty="0">
                <a:latin typeface="Josefin Sans" pitchFamily="2" charset="0"/>
              </a:rPr>
              <a:t>Environnement Visual Basic Editor (VBE)</a:t>
            </a:r>
            <a:endParaRPr lang="fr-FR" dirty="0">
              <a:latin typeface="Josefi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112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122E43-BFF9-83EE-9913-C2AFAD3A1D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DDC77BBF-74DB-C942-33C7-81368052228C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44DB21A-4965-3CBA-572A-BF4BC7EBD68C}"/>
              </a:ext>
            </a:extLst>
          </p:cNvPr>
          <p:cNvSpPr txBox="1"/>
          <p:nvPr/>
        </p:nvSpPr>
        <p:spPr>
          <a:xfrm>
            <a:off x="895349" y="2671137"/>
            <a:ext cx="100869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olidFill>
                  <a:srgbClr val="2ABBF1"/>
                </a:solidFill>
                <a:latin typeface="Source Sans 3" panose="020B0303030403020204" pitchFamily="34" charset="0"/>
              </a:rPr>
              <a:t>Créer une procédure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2A1DD1F-1A9A-EFF3-08B9-C61EEF4CF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7" y="342105"/>
            <a:ext cx="975042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en-GB" dirty="0">
                <a:latin typeface="Josefin Sans" pitchFamily="2" charset="0"/>
              </a:rPr>
              <a:t>Environnement Visual Basic Editor (VBE)</a:t>
            </a:r>
            <a:endParaRPr lang="fr-FR" dirty="0">
              <a:latin typeface="Josefi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3744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F9BF0-D879-999D-44FF-5BAD1DC8A2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EFBBE72F-7C11-33F9-240B-BF6403405CB1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F1923BE-7DE1-ECEE-3E03-EA50DFA2CC27}"/>
              </a:ext>
            </a:extLst>
          </p:cNvPr>
          <p:cNvSpPr txBox="1"/>
          <p:nvPr/>
        </p:nvSpPr>
        <p:spPr>
          <a:xfrm>
            <a:off x="895349" y="2671137"/>
            <a:ext cx="100869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olidFill>
                  <a:srgbClr val="2ABBF1"/>
                </a:solidFill>
                <a:latin typeface="Source Sans 3" panose="020B0303030403020204" pitchFamily="34" charset="0"/>
              </a:rPr>
              <a:t>Comprendre la syntaxe des procédures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3F9E2EE-C3A4-6BB9-1B3C-DA9B0E9DF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7" y="342105"/>
            <a:ext cx="975042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en-GB" dirty="0">
                <a:latin typeface="Josefin Sans" pitchFamily="2" charset="0"/>
              </a:rPr>
              <a:t>Environnement Visual Basic Editor (VBE)</a:t>
            </a:r>
            <a:endParaRPr lang="fr-FR" dirty="0">
              <a:latin typeface="Josefi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03171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E44730-3102-27A6-A313-C6AF7458A5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7DB76802-C761-6296-4F54-8F81D63D64FF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92BD45E-BE8B-E37F-4557-C7DC7426B1B1}"/>
              </a:ext>
            </a:extLst>
          </p:cNvPr>
          <p:cNvSpPr txBox="1"/>
          <p:nvPr/>
        </p:nvSpPr>
        <p:spPr>
          <a:xfrm>
            <a:off x="895349" y="2671137"/>
            <a:ext cx="100869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olidFill>
                  <a:srgbClr val="2ABBF1"/>
                </a:solidFill>
                <a:latin typeface="Source Sans 3" panose="020B0303030403020204" pitchFamily="34" charset="0"/>
              </a:rPr>
              <a:t>Affecter un bouton à une procédure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1D5FBA6-8266-C359-ED0C-043BB1A40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7" y="342105"/>
            <a:ext cx="975042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en-GB" dirty="0">
                <a:latin typeface="Josefin Sans" pitchFamily="2" charset="0"/>
              </a:rPr>
              <a:t>Environnement Visual Basic Editor (VBE)</a:t>
            </a:r>
            <a:endParaRPr lang="fr-FR" dirty="0">
              <a:latin typeface="Josefi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0771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F88959-01B0-9C51-3891-51F3EBDE53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AA684A8F-C06E-29B1-8B2E-0433713CA9E1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06FA074-EF00-2689-4456-CD106209D467}"/>
              </a:ext>
            </a:extLst>
          </p:cNvPr>
          <p:cNvSpPr txBox="1"/>
          <p:nvPr/>
        </p:nvSpPr>
        <p:spPr>
          <a:xfrm>
            <a:off x="895349" y="2671137"/>
            <a:ext cx="100869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olidFill>
                  <a:srgbClr val="2ABBF1"/>
                </a:solidFill>
                <a:latin typeface="Source Sans 3" panose="020B0303030403020204" pitchFamily="34" charset="0"/>
              </a:rPr>
              <a:t>Utiliser les modules et organiser le code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88EC95-18C3-B186-EE30-5EFBD21CE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7" y="342105"/>
            <a:ext cx="975042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en-GB" dirty="0">
                <a:latin typeface="Josefin Sans" pitchFamily="2" charset="0"/>
              </a:rPr>
              <a:t>Environnement Visual Basic Editor (VBE)</a:t>
            </a:r>
            <a:endParaRPr lang="fr-FR" dirty="0">
              <a:latin typeface="Josefi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9882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1640F1-AEA3-58D1-6984-A1772CCB2B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DAFCF9FA-08D5-177E-0CBF-309B9DD8687D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D8E3AC3-F8F3-4D00-30AB-8CBC86A7E40A}"/>
              </a:ext>
            </a:extLst>
          </p:cNvPr>
          <p:cNvSpPr txBox="1"/>
          <p:nvPr/>
        </p:nvSpPr>
        <p:spPr>
          <a:xfrm>
            <a:off x="895349" y="2671137"/>
            <a:ext cx="100869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olidFill>
                  <a:srgbClr val="2ABBF1"/>
                </a:solidFill>
                <a:latin typeface="Source Sans 3" panose="020B0303030403020204" pitchFamily="34" charset="0"/>
              </a:rPr>
              <a:t>Raccourcis utiles dans VBE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C1D562-C611-A7DC-C29D-5DA551B7E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7" y="342105"/>
            <a:ext cx="975042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en-GB" dirty="0">
                <a:latin typeface="Josefin Sans" pitchFamily="2" charset="0"/>
              </a:rPr>
              <a:t>Environnement Visual Basic Editor (VBE)</a:t>
            </a:r>
            <a:endParaRPr lang="fr-FR" dirty="0">
              <a:latin typeface="Josefi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087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5784ED9C-FA5F-F37E-0D32-A5211214DDDA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8337D16-1D22-EEDF-257C-6788B54EC8B9}"/>
              </a:ext>
            </a:extLst>
          </p:cNvPr>
          <p:cNvSpPr txBox="1"/>
          <p:nvPr/>
        </p:nvSpPr>
        <p:spPr>
          <a:xfrm>
            <a:off x="1200149" y="1128087"/>
            <a:ext cx="85248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Découvrir l’environnement Visual Basic Editor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3FB42FC-6973-7B11-36B8-FCD5E60E1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7" y="342105"/>
            <a:ext cx="975042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en-GB" dirty="0">
                <a:latin typeface="Josefin Sans" pitchFamily="2" charset="0"/>
              </a:rPr>
              <a:t>Environnement Visual Basic Editor (VBE)</a:t>
            </a:r>
            <a:endParaRPr lang="fr-FR" dirty="0">
              <a:latin typeface="Josefi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494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5EC9DE-B2C8-4992-3195-98B074EB91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3220D624-67E2-8319-DFE2-4C32CF0A78E2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3EBDC68-ADE7-6B0B-DED7-D81111267D59}"/>
              </a:ext>
            </a:extLst>
          </p:cNvPr>
          <p:cNvSpPr txBox="1"/>
          <p:nvPr/>
        </p:nvSpPr>
        <p:spPr>
          <a:xfrm>
            <a:off x="1200149" y="1128087"/>
            <a:ext cx="85248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Découvrir l’environnement Visual Basic Editor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Notions de Programmation Orientée Objet (POO) dans Excel</a:t>
            </a:r>
            <a:endParaRPr lang="en-GH" sz="2400" dirty="0">
              <a:latin typeface="Source Sans 3" panose="020B0303030403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90F8449-7DB4-F2B2-1966-724A2D997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7" y="342105"/>
            <a:ext cx="975042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en-GB" dirty="0">
                <a:latin typeface="Josefin Sans" pitchFamily="2" charset="0"/>
              </a:rPr>
              <a:t>Environnement Visual Basic Editor (VBE)</a:t>
            </a:r>
            <a:endParaRPr lang="fr-FR" dirty="0">
              <a:latin typeface="Josefi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13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AEA98B-7033-7035-3FDF-870F52AD43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DD774C35-13C4-D1A0-AF54-004D80748F89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2A714FB-AA65-6E28-7A7A-A0666F32EE25}"/>
              </a:ext>
            </a:extLst>
          </p:cNvPr>
          <p:cNvSpPr txBox="1"/>
          <p:nvPr/>
        </p:nvSpPr>
        <p:spPr>
          <a:xfrm>
            <a:off x="1200149" y="1128087"/>
            <a:ext cx="852487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Découvrir l’environnement Visual Basic Editor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Notions de Programmation Orientée Objet (POO) dans Excel</a:t>
            </a:r>
            <a:endParaRPr lang="en-GH" sz="2400" dirty="0">
              <a:latin typeface="Source Sans 3" panose="020B0303030403020204" pitchFamily="34" charset="0"/>
            </a:endParaRP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Créer une procédure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4FD2E05-F031-354C-ED55-F4B239DDF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7" y="342105"/>
            <a:ext cx="975042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en-GB" dirty="0">
                <a:latin typeface="Josefin Sans" pitchFamily="2" charset="0"/>
              </a:rPr>
              <a:t>Environnement Visual Basic Editor (VBE)</a:t>
            </a:r>
            <a:endParaRPr lang="fr-FR" dirty="0">
              <a:latin typeface="Josefi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047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50F005-1997-A453-613B-490168B531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F30204FC-4746-718F-2E20-023AFD8845A6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5AE3F42-B4A0-9BD1-E38F-FFB5E1A4AD47}"/>
              </a:ext>
            </a:extLst>
          </p:cNvPr>
          <p:cNvSpPr txBox="1"/>
          <p:nvPr/>
        </p:nvSpPr>
        <p:spPr>
          <a:xfrm>
            <a:off x="1200149" y="1128087"/>
            <a:ext cx="852487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Découvrir l’environnement Visual Basic Editor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Notions de Programmation Orientée Objet (POO) dans Excel</a:t>
            </a:r>
            <a:endParaRPr lang="en-GH" sz="2400" dirty="0">
              <a:latin typeface="Source Sans 3" panose="020B0303030403020204" pitchFamily="34" charset="0"/>
            </a:endParaRP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Créer une procédure</a:t>
            </a: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Comprendre la syntaxe des procédures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AD6DC61-307E-3A56-09D2-A26CC36CF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7" y="342105"/>
            <a:ext cx="975042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en-GB" dirty="0">
                <a:latin typeface="Josefin Sans" pitchFamily="2" charset="0"/>
              </a:rPr>
              <a:t>Environnement Visual Basic Editor (VBE)</a:t>
            </a:r>
            <a:endParaRPr lang="fr-FR" dirty="0">
              <a:latin typeface="Josefi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318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E2B38B-35A2-B142-38FE-132B58CF90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4F86B456-A827-D5B5-C720-6009399A7D29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7DB1ADD-A8E6-9FA4-F137-2487FED6A9DE}"/>
              </a:ext>
            </a:extLst>
          </p:cNvPr>
          <p:cNvSpPr txBox="1"/>
          <p:nvPr/>
        </p:nvSpPr>
        <p:spPr>
          <a:xfrm>
            <a:off x="1200149" y="1128087"/>
            <a:ext cx="852487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Découvrir l’environnement Visual Basic Editor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Notions de Programmation Orientée Objet (POO) dans Excel</a:t>
            </a:r>
            <a:endParaRPr lang="en-GH" sz="2400" dirty="0">
              <a:latin typeface="Source Sans 3" panose="020B0303030403020204" pitchFamily="34" charset="0"/>
            </a:endParaRP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Créer une procédure</a:t>
            </a: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Comprendre la syntaxe des procédures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Affecter un bouton à une procédure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D060E18-40C4-D408-805E-50BC64C52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7" y="342105"/>
            <a:ext cx="975042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en-GB" dirty="0">
                <a:latin typeface="Josefin Sans" pitchFamily="2" charset="0"/>
              </a:rPr>
              <a:t>Environnement Visual Basic Editor (VBE)</a:t>
            </a:r>
            <a:endParaRPr lang="fr-FR" dirty="0">
              <a:latin typeface="Josefi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950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0887CA-2583-BF71-C05E-34A447042F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8EE0E88F-5E29-6AB8-30E5-1F37E57AAB29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19A1471-6F06-927E-073E-60CCF007063E}"/>
              </a:ext>
            </a:extLst>
          </p:cNvPr>
          <p:cNvSpPr txBox="1"/>
          <p:nvPr/>
        </p:nvSpPr>
        <p:spPr>
          <a:xfrm>
            <a:off x="1200149" y="1128087"/>
            <a:ext cx="852487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Découvrir l’environnement Visual Basic Editor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Notions de Programmation Orientée Objet (POO) dans Excel</a:t>
            </a:r>
            <a:endParaRPr lang="en-GH" sz="2400" dirty="0">
              <a:latin typeface="Source Sans 3" panose="020B0303030403020204" pitchFamily="34" charset="0"/>
            </a:endParaRP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Créer une procédure</a:t>
            </a: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Comprendre la syntaxe des procédures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Affecter un bouton à une procédure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Utiliser les modules et organiser le code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EA287C9-8EF9-C23E-AD19-0E460E1EC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7" y="342105"/>
            <a:ext cx="975042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en-GB" dirty="0">
                <a:latin typeface="Josefin Sans" pitchFamily="2" charset="0"/>
              </a:rPr>
              <a:t>Environnement Visual Basic Editor (VBE)</a:t>
            </a:r>
            <a:endParaRPr lang="fr-FR" dirty="0">
              <a:latin typeface="Josefi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580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B8D2CE-65C6-3218-04A4-94E2E1591A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E920C267-17EB-B9AF-A2A0-4F8E6F6CB6E3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ACC800F-C4B3-6EB4-FEC1-6A412F70B682}"/>
              </a:ext>
            </a:extLst>
          </p:cNvPr>
          <p:cNvSpPr txBox="1"/>
          <p:nvPr/>
        </p:nvSpPr>
        <p:spPr>
          <a:xfrm>
            <a:off x="1200149" y="1128087"/>
            <a:ext cx="852487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Découvrir l’environnement Visual Basic Editor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Notions de Programmation Orientée Objet (POO) dans Excel</a:t>
            </a:r>
            <a:endParaRPr lang="en-GH" sz="2400" dirty="0">
              <a:latin typeface="Source Sans 3" panose="020B0303030403020204" pitchFamily="34" charset="0"/>
            </a:endParaRP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Créer une procédure</a:t>
            </a: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Comprendre la syntaxe des procédures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Affecter un bouton à une procédure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Utiliser les modules et organiser le code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FR" sz="2400" dirty="0">
                <a:latin typeface="Source Sans 3" panose="020B0303030403020204" pitchFamily="34" charset="0"/>
              </a:rPr>
              <a:t>Raccourcis utiles dans VBE</a:t>
            </a:r>
            <a:endParaRPr lang="en-GH" sz="24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C29FB29-4733-B2F0-4F84-B526397D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7" y="342105"/>
            <a:ext cx="975042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en-GB" dirty="0">
                <a:latin typeface="Josefin Sans" pitchFamily="2" charset="0"/>
              </a:rPr>
              <a:t>Environnement Visual Basic Editor (VBE)</a:t>
            </a:r>
            <a:endParaRPr lang="fr-FR" dirty="0">
              <a:latin typeface="Josefi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295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18C068-F211-407B-4F18-EDA49F6BC3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6F211CCA-ED54-8E5F-C230-463DA104AA72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995109B-7962-12A6-BF0A-1CA50ED6E610}"/>
              </a:ext>
            </a:extLst>
          </p:cNvPr>
          <p:cNvSpPr txBox="1"/>
          <p:nvPr/>
        </p:nvSpPr>
        <p:spPr>
          <a:xfrm>
            <a:off x="895349" y="2671137"/>
            <a:ext cx="100869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1" dirty="0">
                <a:solidFill>
                  <a:srgbClr val="2ABBF1"/>
                </a:solidFill>
                <a:latin typeface="Source Sans 3" panose="020B0303030403020204" pitchFamily="34" charset="0"/>
              </a:rPr>
              <a:t>Découvrir</a:t>
            </a:r>
            <a:r>
              <a:rPr lang="fr-FR" sz="2400" dirty="0">
                <a:latin typeface="Source Sans 3" panose="020B0303030403020204" pitchFamily="34" charset="0"/>
              </a:rPr>
              <a:t> </a:t>
            </a:r>
            <a:r>
              <a:rPr lang="fr-FR" sz="6000" b="1" dirty="0">
                <a:solidFill>
                  <a:srgbClr val="2ABBF1"/>
                </a:solidFill>
                <a:latin typeface="Source Sans 3" panose="020B0303030403020204" pitchFamily="34" charset="0"/>
              </a:rPr>
              <a:t>l’environnement Visual Basic Editor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701E43D-428A-1A82-90EE-AD70AC73F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7" y="342105"/>
            <a:ext cx="975042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en-GB" dirty="0">
                <a:latin typeface="Josefin Sans" pitchFamily="2" charset="0"/>
              </a:rPr>
              <a:t>Environnement Visual Basic Editor (VBE)</a:t>
            </a:r>
            <a:endParaRPr lang="fr-FR" dirty="0">
              <a:latin typeface="Josefi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543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ersonnalisé 2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008100"/>
      </a:accent1>
      <a:accent2>
        <a:srgbClr val="008100"/>
      </a:accent2>
      <a:accent3>
        <a:srgbClr val="008100"/>
      </a:accent3>
      <a:accent4>
        <a:srgbClr val="029676"/>
      </a:accent4>
      <a:accent5>
        <a:srgbClr val="4AB5C4"/>
      </a:accent5>
      <a:accent6>
        <a:srgbClr val="0989B1"/>
      </a:accent6>
      <a:hlink>
        <a:srgbClr val="008100"/>
      </a:hlink>
      <a:folHlink>
        <a:srgbClr val="BA6906"/>
      </a:folHlink>
    </a:clrScheme>
    <a:fontScheme name="Custom 6">
      <a:majorFont>
        <a:latin typeface="Nunito Sans Bold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32327</TotalTime>
  <Words>339</Words>
  <Application>Microsoft Office PowerPoint</Application>
  <PresentationFormat>Grand écran</PresentationFormat>
  <Paragraphs>50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2" baseType="lpstr">
      <vt:lpstr>Arial</vt:lpstr>
      <vt:lpstr>Calibri</vt:lpstr>
      <vt:lpstr>Gill Sans MT</vt:lpstr>
      <vt:lpstr>Josefin Sans</vt:lpstr>
      <vt:lpstr>Nunito Sans Bold</vt:lpstr>
      <vt:lpstr>Source Sans 3</vt:lpstr>
      <vt:lpstr>Office Theme</vt:lpstr>
      <vt:lpstr>Présentation PowerPoint</vt:lpstr>
      <vt:lpstr>Environnement Visual Basic Editor (VBE)</vt:lpstr>
      <vt:lpstr>Environnement Visual Basic Editor (VBE)</vt:lpstr>
      <vt:lpstr>Environnement Visual Basic Editor (VBE)</vt:lpstr>
      <vt:lpstr>Environnement Visual Basic Editor (VBE)</vt:lpstr>
      <vt:lpstr>Environnement Visual Basic Editor (VBE)</vt:lpstr>
      <vt:lpstr>Environnement Visual Basic Editor (VBE)</vt:lpstr>
      <vt:lpstr>Environnement Visual Basic Editor (VBE)</vt:lpstr>
      <vt:lpstr>Environnement Visual Basic Editor (VBE)</vt:lpstr>
      <vt:lpstr>Environnement Visual Basic Editor (VBE)</vt:lpstr>
      <vt:lpstr>Environnement Visual Basic Editor (VBE)</vt:lpstr>
      <vt:lpstr>Environnement Visual Basic Editor (VBE)</vt:lpstr>
      <vt:lpstr>Environnement Visual Basic Editor (VBE)</vt:lpstr>
      <vt:lpstr>Environnement Visual Basic Editor (VBE)</vt:lpstr>
      <vt:lpstr>Environnement Visual Basic Editor (VBE)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</dc:title>
  <dc:creator>Roland</dc:creator>
  <cp:lastModifiedBy>formation</cp:lastModifiedBy>
  <cp:revision>205</cp:revision>
  <dcterms:created xsi:type="dcterms:W3CDTF">2017-10-01T10:28:27Z</dcterms:created>
  <dcterms:modified xsi:type="dcterms:W3CDTF">2025-12-14T11:58:20Z</dcterms:modified>
</cp:coreProperties>
</file>